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
      <p:font typeface="Paytone One"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36" Target="slides/slide16.xml" Type="http://schemas.openxmlformats.org/officeDocument/2006/relationships/slide"/><Relationship Id="rId37" Target="slides/slide17.xml" Type="http://schemas.openxmlformats.org/officeDocument/2006/relationships/slide"/><Relationship Id="rId38"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7.png" Type="http://schemas.openxmlformats.org/officeDocument/2006/relationships/image"/><Relationship Id="rId5" Target="../media/image7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81.png" Type="http://schemas.openxmlformats.org/officeDocument/2006/relationships/image"/><Relationship Id="rId7" Target="../media/image82.png" Type="http://schemas.openxmlformats.org/officeDocument/2006/relationships/image"/><Relationship Id="rId8" Target="../media/image8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1.png" Type="http://schemas.openxmlformats.org/officeDocument/2006/relationships/image"/><Relationship Id="rId5" Target="../media/image92.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0.svg" Type="http://schemas.openxmlformats.org/officeDocument/2006/relationships/image"/><Relationship Id="rId11" Target="../media/image101.png" Type="http://schemas.openxmlformats.org/officeDocument/2006/relationships/image"/><Relationship Id="rId2" Target="../media/image93.png" Type="http://schemas.openxmlformats.org/officeDocument/2006/relationships/image"/><Relationship Id="rId3" Target="../media/image94.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 Id="rId6" Target="../media/image97.png" Type="http://schemas.openxmlformats.org/officeDocument/2006/relationships/image"/><Relationship Id="rId7" Target="../media/image98.svg" Type="http://schemas.openxmlformats.org/officeDocument/2006/relationships/image"/><Relationship Id="rId8" Target="../media/image86.png" Type="http://schemas.openxmlformats.org/officeDocument/2006/relationships/image"/><Relationship Id="rId9" Target="../media/image99.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88515" y="6343072"/>
            <a:ext cx="8431059" cy="950410"/>
          </a:xfrm>
          <a:custGeom>
            <a:avLst/>
            <a:gdLst/>
            <a:ahLst/>
            <a:cxnLst/>
            <a:rect r="r" b="b" t="t" l="l"/>
            <a:pathLst>
              <a:path h="950410" w="8431059">
                <a:moveTo>
                  <a:pt x="0" y="0"/>
                </a:moveTo>
                <a:lnTo>
                  <a:pt x="8431059" y="0"/>
                </a:lnTo>
                <a:lnTo>
                  <a:pt x="8431059"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54514" y="7705582"/>
            <a:ext cx="3978971" cy="1273271"/>
          </a:xfrm>
          <a:custGeom>
            <a:avLst/>
            <a:gdLst/>
            <a:ahLst/>
            <a:cxnLst/>
            <a:rect r="r" b="b" t="t" l="l"/>
            <a:pathLst>
              <a:path h="1273271" w="39789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368840" y="2338127"/>
            <a:ext cx="17550320"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Thiết kế phần mềm dựa trên mã nguồn mở</a:t>
            </a:r>
          </a:p>
        </p:txBody>
      </p:sp>
      <p:sp>
        <p:nvSpPr>
          <p:cNvPr name="TextBox 10" id="10"/>
          <p:cNvSpPr txBox="true"/>
          <p:nvPr/>
        </p:nvSpPr>
        <p:spPr>
          <a:xfrm rot="0">
            <a:off x="5717181" y="6396637"/>
            <a:ext cx="7373727"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Medium"/>
              </a:rPr>
              <a:t>Presented by Group 7</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6" id="6"/>
          <p:cNvSpPr txBox="true"/>
          <p:nvPr/>
        </p:nvSpPr>
        <p:spPr>
          <a:xfrm rot="0">
            <a:off x="1028700" y="2755379"/>
            <a:ext cx="296739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cv2.resize()</a:t>
            </a:r>
          </a:p>
        </p:txBody>
      </p:sp>
      <p:sp>
        <p:nvSpPr>
          <p:cNvPr name="TextBox 7" id="7"/>
          <p:cNvSpPr txBox="true"/>
          <p:nvPr/>
        </p:nvSpPr>
        <p:spPr>
          <a:xfrm rot="0">
            <a:off x="4130063" y="2755578"/>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Thay đổi kích thước hình ảnh</a:t>
            </a:r>
          </a:p>
        </p:txBody>
      </p:sp>
      <p:sp>
        <p:nvSpPr>
          <p:cNvPr name="TextBox 8" id="8"/>
          <p:cNvSpPr txBox="true"/>
          <p:nvPr/>
        </p:nvSpPr>
        <p:spPr>
          <a:xfrm rot="0">
            <a:off x="-576842" y="1230109"/>
            <a:ext cx="8673964"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Các hàm xử lý ảnh</a:t>
            </a:r>
          </a:p>
        </p:txBody>
      </p:sp>
      <p:sp>
        <p:nvSpPr>
          <p:cNvPr name="TextBox 9" id="9"/>
          <p:cNvSpPr txBox="true"/>
          <p:nvPr/>
        </p:nvSpPr>
        <p:spPr>
          <a:xfrm rot="0">
            <a:off x="1028700" y="4012243"/>
            <a:ext cx="359759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cv2.cvtColor()</a:t>
            </a:r>
          </a:p>
        </p:txBody>
      </p:sp>
      <p:sp>
        <p:nvSpPr>
          <p:cNvPr name="TextBox 10" id="10"/>
          <p:cNvSpPr txBox="true"/>
          <p:nvPr/>
        </p:nvSpPr>
        <p:spPr>
          <a:xfrm rot="0">
            <a:off x="4782929" y="4012243"/>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Hàm chuyển màu. Ví dụ chuyển sang      thang độ xám, BGR to RGB</a:t>
            </a:r>
          </a:p>
        </p:txBody>
      </p:sp>
      <p:sp>
        <p:nvSpPr>
          <p:cNvPr name="TextBox 11" id="11"/>
          <p:cNvSpPr txBox="true"/>
          <p:nvPr/>
        </p:nvSpPr>
        <p:spPr>
          <a:xfrm rot="0">
            <a:off x="624912" y="5556881"/>
            <a:ext cx="7673940"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cv2.getRotationMatrix2D()</a:t>
            </a:r>
          </a:p>
        </p:txBody>
      </p:sp>
      <p:sp>
        <p:nvSpPr>
          <p:cNvPr name="TextBox 12" id="12"/>
          <p:cNvSpPr txBox="true"/>
          <p:nvPr/>
        </p:nvSpPr>
        <p:spPr>
          <a:xfrm rot="0">
            <a:off x="8035973" y="5608951"/>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Hàm tạo ma trận xoay cho hình ảnh</a:t>
            </a:r>
          </a:p>
        </p:txBody>
      </p:sp>
      <p:sp>
        <p:nvSpPr>
          <p:cNvPr name="TextBox 13" id="13"/>
          <p:cNvSpPr txBox="true"/>
          <p:nvPr/>
        </p:nvSpPr>
        <p:spPr>
          <a:xfrm rot="0">
            <a:off x="-576842" y="7103741"/>
            <a:ext cx="7673940"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cv2.warpAffine()</a:t>
            </a:r>
          </a:p>
        </p:txBody>
      </p:sp>
      <p:sp>
        <p:nvSpPr>
          <p:cNvPr name="TextBox 14" id="14"/>
          <p:cNvSpPr txBox="true"/>
          <p:nvPr/>
        </p:nvSpPr>
        <p:spPr>
          <a:xfrm rot="0">
            <a:off x="5494201" y="7139618"/>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Được sử dụng để áp dụng ma trận chuyển đổi cho hình ảnh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6" id="6"/>
          <p:cNvSpPr txBox="true"/>
          <p:nvPr/>
        </p:nvSpPr>
        <p:spPr>
          <a:xfrm rot="0">
            <a:off x="1836601" y="2753451"/>
            <a:ext cx="2424708"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cv2.line()</a:t>
            </a:r>
          </a:p>
        </p:txBody>
      </p:sp>
      <p:sp>
        <p:nvSpPr>
          <p:cNvPr name="TextBox 7" id="7"/>
          <p:cNvSpPr txBox="true"/>
          <p:nvPr/>
        </p:nvSpPr>
        <p:spPr>
          <a:xfrm rot="0">
            <a:off x="5165348" y="2829651"/>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các đường thẳng trên hình ảnh.</a:t>
            </a:r>
          </a:p>
        </p:txBody>
      </p:sp>
      <p:sp>
        <p:nvSpPr>
          <p:cNvPr name="TextBox 8" id="8"/>
          <p:cNvSpPr txBox="true"/>
          <p:nvPr/>
        </p:nvSpPr>
        <p:spPr>
          <a:xfrm rot="0">
            <a:off x="-2908246" y="1494881"/>
            <a:ext cx="13601157"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Drawing Functions</a:t>
            </a:r>
          </a:p>
        </p:txBody>
      </p:sp>
      <p:sp>
        <p:nvSpPr>
          <p:cNvPr name="TextBox 9" id="9"/>
          <p:cNvSpPr txBox="true"/>
          <p:nvPr/>
        </p:nvSpPr>
        <p:spPr>
          <a:xfrm rot="0">
            <a:off x="1836601" y="4105870"/>
            <a:ext cx="313396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cv2.ellipse()</a:t>
            </a:r>
          </a:p>
        </p:txBody>
      </p:sp>
      <p:sp>
        <p:nvSpPr>
          <p:cNvPr name="TextBox 10" id="10"/>
          <p:cNvSpPr txBox="true"/>
          <p:nvPr/>
        </p:nvSpPr>
        <p:spPr>
          <a:xfrm rot="0">
            <a:off x="5165348" y="4124920"/>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hình elip trên hình ảnh.</a:t>
            </a:r>
          </a:p>
        </p:txBody>
      </p:sp>
      <p:sp>
        <p:nvSpPr>
          <p:cNvPr name="TextBox 11" id="11"/>
          <p:cNvSpPr txBox="true"/>
          <p:nvPr/>
        </p:nvSpPr>
        <p:spPr>
          <a:xfrm rot="0">
            <a:off x="1836601" y="5507315"/>
            <a:ext cx="288988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cv2.circle()</a:t>
            </a:r>
          </a:p>
        </p:txBody>
      </p:sp>
      <p:sp>
        <p:nvSpPr>
          <p:cNvPr name="TextBox 12" id="12"/>
          <p:cNvSpPr txBox="true"/>
          <p:nvPr/>
        </p:nvSpPr>
        <p:spPr>
          <a:xfrm rot="0">
            <a:off x="5165348" y="5542875"/>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vòng tròn trên hình ảnh.</a:t>
            </a:r>
          </a:p>
        </p:txBody>
      </p:sp>
      <p:sp>
        <p:nvSpPr>
          <p:cNvPr name="TextBox 13" id="13"/>
          <p:cNvSpPr txBox="true"/>
          <p:nvPr/>
        </p:nvSpPr>
        <p:spPr>
          <a:xfrm rot="0">
            <a:off x="1836601" y="6818590"/>
            <a:ext cx="3888224"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cv2.rectangle()</a:t>
            </a:r>
          </a:p>
        </p:txBody>
      </p:sp>
      <p:sp>
        <p:nvSpPr>
          <p:cNvPr name="TextBox 14" id="14"/>
          <p:cNvSpPr txBox="true"/>
          <p:nvPr/>
        </p:nvSpPr>
        <p:spPr>
          <a:xfrm rot="0">
            <a:off x="6164947" y="6837640"/>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hình chữ nhật trên hình ảnh.</a:t>
            </a:r>
          </a:p>
        </p:txBody>
      </p:sp>
      <p:sp>
        <p:nvSpPr>
          <p:cNvPr name="TextBox 15" id="15"/>
          <p:cNvSpPr txBox="true"/>
          <p:nvPr/>
        </p:nvSpPr>
        <p:spPr>
          <a:xfrm rot="0">
            <a:off x="1836601" y="8127325"/>
            <a:ext cx="343221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cv2.putText()</a:t>
            </a:r>
          </a:p>
        </p:txBody>
      </p:sp>
      <p:sp>
        <p:nvSpPr>
          <p:cNvPr name="TextBox 16" id="16"/>
          <p:cNvSpPr txBox="true"/>
          <p:nvPr/>
        </p:nvSpPr>
        <p:spPr>
          <a:xfrm rot="0">
            <a:off x="5724825" y="8132405"/>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hiển thị văn bản trên hình ảnh.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66390" y="2323686"/>
            <a:ext cx="5227850" cy="6601032"/>
          </a:xfrm>
          <a:custGeom>
            <a:avLst/>
            <a:gdLst/>
            <a:ahLst/>
            <a:cxnLst/>
            <a:rect r="r" b="b" t="t" l="l"/>
            <a:pathLst>
              <a:path h="6601032" w="5227850">
                <a:moveTo>
                  <a:pt x="0" y="0"/>
                </a:moveTo>
                <a:lnTo>
                  <a:pt x="5227850" y="0"/>
                </a:lnTo>
                <a:lnTo>
                  <a:pt x="5227850" y="6601032"/>
                </a:lnTo>
                <a:lnTo>
                  <a:pt x="0" y="6601032"/>
                </a:lnTo>
                <a:lnTo>
                  <a:pt x="0" y="0"/>
                </a:lnTo>
                <a:close/>
              </a:path>
            </a:pathLst>
          </a:custGeom>
          <a:blipFill>
            <a:blip r:embed="rId4"/>
            <a:stretch>
              <a:fillRect l="0" t="0" r="0" b="0"/>
            </a:stretch>
          </a:blipFill>
        </p:spPr>
      </p:sp>
      <p:sp>
        <p:nvSpPr>
          <p:cNvPr name="Freeform 5" id="5"/>
          <p:cNvSpPr/>
          <p:nvPr/>
        </p:nvSpPr>
        <p:spPr>
          <a:xfrm flipH="false" flipV="false" rot="0">
            <a:off x="7807206" y="2337746"/>
            <a:ext cx="9452094" cy="6586972"/>
          </a:xfrm>
          <a:custGeom>
            <a:avLst/>
            <a:gdLst/>
            <a:ahLst/>
            <a:cxnLst/>
            <a:rect r="r" b="b" t="t" l="l"/>
            <a:pathLst>
              <a:path h="6586972" w="9452094">
                <a:moveTo>
                  <a:pt x="0" y="0"/>
                </a:moveTo>
                <a:lnTo>
                  <a:pt x="9452094" y="0"/>
                </a:lnTo>
                <a:lnTo>
                  <a:pt x="9452094" y="6586972"/>
                </a:lnTo>
                <a:lnTo>
                  <a:pt x="0" y="6586972"/>
                </a:lnTo>
                <a:lnTo>
                  <a:pt x="0" y="0"/>
                </a:lnTo>
                <a:close/>
              </a:path>
            </a:pathLst>
          </a:custGeom>
          <a:blipFill>
            <a:blip r:embed="rId5"/>
            <a:stretch>
              <a:fillRect l="0" t="0" r="0" b="0"/>
            </a:stretch>
          </a:blipFill>
        </p:spPr>
      </p:sp>
      <p:sp>
        <p:nvSpPr>
          <p:cNvPr name="TextBox 6" id="6"/>
          <p:cNvSpPr txBox="true"/>
          <p:nvPr/>
        </p:nvSpPr>
        <p:spPr>
          <a:xfrm rot="0">
            <a:off x="7013945" y="314325"/>
            <a:ext cx="426011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Paytone One Bold"/>
              </a:rPr>
              <a:t>5. Ví dụ</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90002" y="1445547"/>
            <a:ext cx="4290204" cy="4223169"/>
          </a:xfrm>
          <a:custGeom>
            <a:avLst/>
            <a:gdLst/>
            <a:ahLst/>
            <a:cxnLst/>
            <a:rect r="r" b="b" t="t" l="l"/>
            <a:pathLst>
              <a:path h="4223169" w="4290204">
                <a:moveTo>
                  <a:pt x="0" y="0"/>
                </a:moveTo>
                <a:lnTo>
                  <a:pt x="4290203" y="0"/>
                </a:lnTo>
                <a:lnTo>
                  <a:pt x="4290203" y="4223169"/>
                </a:lnTo>
                <a:lnTo>
                  <a:pt x="0" y="4223169"/>
                </a:lnTo>
                <a:lnTo>
                  <a:pt x="0" y="0"/>
                </a:lnTo>
                <a:close/>
              </a:path>
            </a:pathLst>
          </a:custGeom>
          <a:blipFill>
            <a:blip r:embed="rId4"/>
            <a:stretch>
              <a:fillRect l="0" t="0" r="0" b="0"/>
            </a:stretch>
          </a:blipFill>
        </p:spPr>
      </p:sp>
      <p:sp>
        <p:nvSpPr>
          <p:cNvPr name="Freeform 5" id="5"/>
          <p:cNvSpPr/>
          <p:nvPr/>
        </p:nvSpPr>
        <p:spPr>
          <a:xfrm flipH="false" flipV="false" rot="0">
            <a:off x="8128806" y="2799318"/>
            <a:ext cx="2655300" cy="2124240"/>
          </a:xfrm>
          <a:custGeom>
            <a:avLst/>
            <a:gdLst/>
            <a:ahLst/>
            <a:cxnLst/>
            <a:rect r="r" b="b" t="t" l="l"/>
            <a:pathLst>
              <a:path h="2124240" w="2655300">
                <a:moveTo>
                  <a:pt x="0" y="0"/>
                </a:moveTo>
                <a:lnTo>
                  <a:pt x="2655300" y="0"/>
                </a:lnTo>
                <a:lnTo>
                  <a:pt x="2655300" y="2124240"/>
                </a:lnTo>
                <a:lnTo>
                  <a:pt x="0" y="2124240"/>
                </a:lnTo>
                <a:lnTo>
                  <a:pt x="0" y="0"/>
                </a:lnTo>
                <a:close/>
              </a:path>
            </a:pathLst>
          </a:custGeom>
          <a:blipFill>
            <a:blip r:embed="rId5"/>
            <a:stretch>
              <a:fillRect l="0" t="0" r="0" b="0"/>
            </a:stretch>
          </a:blipFill>
        </p:spPr>
      </p:sp>
      <p:sp>
        <p:nvSpPr>
          <p:cNvPr name="Freeform 6" id="6"/>
          <p:cNvSpPr/>
          <p:nvPr/>
        </p:nvSpPr>
        <p:spPr>
          <a:xfrm flipH="false" flipV="false" rot="0">
            <a:off x="13336806" y="1926391"/>
            <a:ext cx="3223390" cy="3172737"/>
          </a:xfrm>
          <a:custGeom>
            <a:avLst/>
            <a:gdLst/>
            <a:ahLst/>
            <a:cxnLst/>
            <a:rect r="r" b="b" t="t" l="l"/>
            <a:pathLst>
              <a:path h="3172737" w="3223390">
                <a:moveTo>
                  <a:pt x="0" y="0"/>
                </a:moveTo>
                <a:lnTo>
                  <a:pt x="3223390" y="0"/>
                </a:lnTo>
                <a:lnTo>
                  <a:pt x="3223390" y="3172737"/>
                </a:lnTo>
                <a:lnTo>
                  <a:pt x="0" y="3172737"/>
                </a:lnTo>
                <a:lnTo>
                  <a:pt x="0" y="0"/>
                </a:lnTo>
                <a:close/>
              </a:path>
            </a:pathLst>
          </a:custGeom>
          <a:blipFill>
            <a:blip r:embed="rId6"/>
            <a:stretch>
              <a:fillRect l="0" t="0" r="0" b="0"/>
            </a:stretch>
          </a:blipFill>
        </p:spPr>
      </p:sp>
      <p:sp>
        <p:nvSpPr>
          <p:cNvPr name="Freeform 7" id="7"/>
          <p:cNvSpPr/>
          <p:nvPr/>
        </p:nvSpPr>
        <p:spPr>
          <a:xfrm flipH="false" flipV="false" rot="0">
            <a:off x="10920813" y="6122676"/>
            <a:ext cx="3912556" cy="3851422"/>
          </a:xfrm>
          <a:custGeom>
            <a:avLst/>
            <a:gdLst/>
            <a:ahLst/>
            <a:cxnLst/>
            <a:rect r="r" b="b" t="t" l="l"/>
            <a:pathLst>
              <a:path h="3851422" w="3912556">
                <a:moveTo>
                  <a:pt x="0" y="0"/>
                </a:moveTo>
                <a:lnTo>
                  <a:pt x="3912556" y="0"/>
                </a:lnTo>
                <a:lnTo>
                  <a:pt x="3912556" y="3851422"/>
                </a:lnTo>
                <a:lnTo>
                  <a:pt x="0" y="3851422"/>
                </a:lnTo>
                <a:lnTo>
                  <a:pt x="0" y="0"/>
                </a:lnTo>
                <a:close/>
              </a:path>
            </a:pathLst>
          </a:custGeom>
          <a:blipFill>
            <a:blip r:embed="rId7"/>
            <a:stretch>
              <a:fillRect l="0" t="0" r="0" b="0"/>
            </a:stretch>
          </a:blipFill>
        </p:spPr>
      </p:sp>
      <p:sp>
        <p:nvSpPr>
          <p:cNvPr name="Freeform 8" id="8"/>
          <p:cNvSpPr/>
          <p:nvPr/>
        </p:nvSpPr>
        <p:spPr>
          <a:xfrm flipH="false" flipV="false" rot="0">
            <a:off x="4369413" y="6122676"/>
            <a:ext cx="3915036" cy="3853863"/>
          </a:xfrm>
          <a:custGeom>
            <a:avLst/>
            <a:gdLst/>
            <a:ahLst/>
            <a:cxnLst/>
            <a:rect r="r" b="b" t="t" l="l"/>
            <a:pathLst>
              <a:path h="3853863" w="3915036">
                <a:moveTo>
                  <a:pt x="0" y="0"/>
                </a:moveTo>
                <a:lnTo>
                  <a:pt x="3915036" y="0"/>
                </a:lnTo>
                <a:lnTo>
                  <a:pt x="3915036" y="3853863"/>
                </a:lnTo>
                <a:lnTo>
                  <a:pt x="0" y="3853863"/>
                </a:lnTo>
                <a:lnTo>
                  <a:pt x="0" y="0"/>
                </a:lnTo>
                <a:close/>
              </a:path>
            </a:pathLst>
          </a:custGeom>
          <a:blipFill>
            <a:blip r:embed="rId8"/>
            <a:stretch>
              <a:fillRect l="0" t="0" r="0" b="0"/>
            </a:stretch>
          </a:blipFill>
        </p:spPr>
      </p:sp>
      <p:sp>
        <p:nvSpPr>
          <p:cNvPr name="TextBox 9" id="9"/>
          <p:cNvSpPr txBox="true"/>
          <p:nvPr/>
        </p:nvSpPr>
        <p:spPr>
          <a:xfrm rot="0">
            <a:off x="7013945" y="314325"/>
            <a:ext cx="4260111" cy="1285875"/>
          </a:xfrm>
          <a:prstGeom prst="rect">
            <a:avLst/>
          </a:prstGeom>
        </p:spPr>
        <p:txBody>
          <a:bodyPr anchor="t" rtlCol="false" tIns="0" lIns="0" bIns="0" rIns="0">
            <a:spAutoFit/>
          </a:bodyPr>
          <a:lstStyle/>
          <a:p>
            <a:pPr algn="ctr">
              <a:lnSpc>
                <a:spcPts val="10500"/>
              </a:lnSpc>
            </a:pPr>
            <a:r>
              <a:rPr lang="en-US" sz="7500">
                <a:solidFill>
                  <a:srgbClr val="000000"/>
                </a:solidFill>
                <a:latin typeface="Paytone One Bold"/>
              </a:rPr>
              <a:t>5. Ví dụ</a:t>
            </a:r>
          </a:p>
        </p:txBody>
      </p:sp>
      <p:sp>
        <p:nvSpPr>
          <p:cNvPr name="TextBox 10" id="10"/>
          <p:cNvSpPr txBox="true"/>
          <p:nvPr/>
        </p:nvSpPr>
        <p:spPr>
          <a:xfrm rot="0">
            <a:off x="1615049" y="698183"/>
            <a:ext cx="3223390" cy="60388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Origin Image</a:t>
            </a:r>
          </a:p>
        </p:txBody>
      </p:sp>
      <p:sp>
        <p:nvSpPr>
          <p:cNvPr name="TextBox 11" id="11"/>
          <p:cNvSpPr txBox="true"/>
          <p:nvPr/>
        </p:nvSpPr>
        <p:spPr>
          <a:xfrm rot="0">
            <a:off x="5580205" y="3356930"/>
            <a:ext cx="2655300"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-&gt;</a:t>
            </a:r>
          </a:p>
        </p:txBody>
      </p:sp>
      <p:sp>
        <p:nvSpPr>
          <p:cNvPr name="TextBox 12" id="12"/>
          <p:cNvSpPr txBox="true"/>
          <p:nvPr/>
        </p:nvSpPr>
        <p:spPr>
          <a:xfrm rot="0">
            <a:off x="8284449" y="1869241"/>
            <a:ext cx="2283738" cy="60388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ROI image</a:t>
            </a:r>
          </a:p>
        </p:txBody>
      </p:sp>
      <p:sp>
        <p:nvSpPr>
          <p:cNvPr name="TextBox 13" id="13"/>
          <p:cNvSpPr txBox="true"/>
          <p:nvPr/>
        </p:nvSpPr>
        <p:spPr>
          <a:xfrm rot="0">
            <a:off x="10568186" y="3356930"/>
            <a:ext cx="3223390"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-&gt;</a:t>
            </a:r>
          </a:p>
        </p:txBody>
      </p:sp>
      <p:sp>
        <p:nvSpPr>
          <p:cNvPr name="TextBox 14" id="14"/>
          <p:cNvSpPr txBox="true"/>
          <p:nvPr/>
        </p:nvSpPr>
        <p:spPr>
          <a:xfrm rot="0">
            <a:off x="13445755" y="1115030"/>
            <a:ext cx="2775228" cy="60388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resize image</a:t>
            </a:r>
          </a:p>
        </p:txBody>
      </p:sp>
      <p:sp>
        <p:nvSpPr>
          <p:cNvPr name="TextBox 15" id="15"/>
          <p:cNvSpPr txBox="true"/>
          <p:nvPr/>
        </p:nvSpPr>
        <p:spPr>
          <a:xfrm rot="8395464">
            <a:off x="13974614" y="5143846"/>
            <a:ext cx="827484"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-&gt;</a:t>
            </a:r>
          </a:p>
        </p:txBody>
      </p:sp>
      <p:sp>
        <p:nvSpPr>
          <p:cNvPr name="TextBox 16" id="16"/>
          <p:cNvSpPr txBox="true"/>
          <p:nvPr/>
        </p:nvSpPr>
        <p:spPr>
          <a:xfrm rot="0">
            <a:off x="14927928" y="7444502"/>
            <a:ext cx="3184922" cy="60388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rotated image</a:t>
            </a:r>
          </a:p>
        </p:txBody>
      </p:sp>
      <p:sp>
        <p:nvSpPr>
          <p:cNvPr name="TextBox 17" id="17"/>
          <p:cNvSpPr txBox="true"/>
          <p:nvPr/>
        </p:nvSpPr>
        <p:spPr>
          <a:xfrm rot="0">
            <a:off x="2204759" y="6897767"/>
            <a:ext cx="1476375" cy="603885"/>
          </a:xfrm>
          <a:prstGeom prst="rect">
            <a:avLst/>
          </a:prstGeom>
        </p:spPr>
        <p:txBody>
          <a:bodyPr anchor="t" rtlCol="false" tIns="0" lIns="0" bIns="0" rIns="0">
            <a:spAutoFit/>
          </a:bodyPr>
          <a:lstStyle/>
          <a:p>
            <a:pPr algn="ctr">
              <a:lnSpc>
                <a:spcPts val="5040"/>
              </a:lnSpc>
            </a:pPr>
            <a:r>
              <a:rPr lang="en-US" sz="3600">
                <a:solidFill>
                  <a:srgbClr val="000000"/>
                </a:solidFill>
                <a:latin typeface="Quicksand Bold"/>
              </a:rPr>
              <a:t>output</a:t>
            </a:r>
          </a:p>
        </p:txBody>
      </p:sp>
      <p:sp>
        <p:nvSpPr>
          <p:cNvPr name="TextBox 18" id="18"/>
          <p:cNvSpPr txBox="true"/>
          <p:nvPr/>
        </p:nvSpPr>
        <p:spPr>
          <a:xfrm rot="0">
            <a:off x="9144000" y="7396877"/>
            <a:ext cx="827484"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&lt;-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4274726" cy="20218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2175804" cy="414792"/>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Freeform 12" id="12"/>
          <p:cNvSpPr/>
          <p:nvPr/>
        </p:nvSpPr>
        <p:spPr>
          <a:xfrm flipH="false" flipV="false" rot="0">
            <a:off x="10964289" y="3553094"/>
            <a:ext cx="5077863" cy="5445233"/>
          </a:xfrm>
          <a:custGeom>
            <a:avLst/>
            <a:gdLst/>
            <a:ahLst/>
            <a:cxnLst/>
            <a:rect r="r" b="b" t="t" l="l"/>
            <a:pathLst>
              <a:path h="5445233" w="5077863">
                <a:moveTo>
                  <a:pt x="0" y="0"/>
                </a:moveTo>
                <a:lnTo>
                  <a:pt x="5077863" y="0"/>
                </a:lnTo>
                <a:lnTo>
                  <a:pt x="5077863" y="5445232"/>
                </a:lnTo>
                <a:lnTo>
                  <a:pt x="0" y="5445232"/>
                </a:lnTo>
                <a:lnTo>
                  <a:pt x="0" y="0"/>
                </a:lnTo>
                <a:close/>
              </a:path>
            </a:pathLst>
          </a:custGeom>
          <a:blipFill>
            <a:blip r:embed="rId5"/>
            <a:stretch>
              <a:fillRect l="0" t="0" r="0" b="0"/>
            </a:stretch>
          </a:blipFill>
        </p:spPr>
      </p:sp>
      <p:sp>
        <p:nvSpPr>
          <p:cNvPr name="TextBox 13" id="13"/>
          <p:cNvSpPr txBox="true"/>
          <p:nvPr/>
        </p:nvSpPr>
        <p:spPr>
          <a:xfrm rot="0">
            <a:off x="5707800" y="876300"/>
            <a:ext cx="6850802"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Paytone One Bold"/>
              </a:rPr>
              <a:t>6. Ứng dụng</a:t>
            </a:r>
          </a:p>
        </p:txBody>
      </p:sp>
      <p:sp>
        <p:nvSpPr>
          <p:cNvPr name="TextBox 14" id="14"/>
          <p:cNvSpPr txBox="true"/>
          <p:nvPr/>
        </p:nvSpPr>
        <p:spPr>
          <a:xfrm rot="0">
            <a:off x="426473" y="2696326"/>
            <a:ext cx="11796894" cy="679450"/>
          </a:xfrm>
          <a:prstGeom prst="rect">
            <a:avLst/>
          </a:prstGeom>
        </p:spPr>
        <p:txBody>
          <a:bodyPr anchor="t" rtlCol="false" tIns="0" lIns="0" bIns="0" rIns="0">
            <a:spAutoFit/>
          </a:bodyPr>
          <a:lstStyle/>
          <a:p>
            <a:pPr algn="ctr">
              <a:lnSpc>
                <a:spcPts val="5599"/>
              </a:lnSpc>
            </a:pPr>
            <a:r>
              <a:rPr lang="en-US" sz="3999">
                <a:solidFill>
                  <a:srgbClr val="000000"/>
                </a:solidFill>
                <a:latin typeface="Quicksand Bold"/>
              </a:rPr>
              <a:t>Ứng dụng nén ảnh và tăng cường ảnh</a:t>
            </a:r>
          </a:p>
        </p:txBody>
      </p:sp>
      <p:sp>
        <p:nvSpPr>
          <p:cNvPr name="TextBox 15" id="15"/>
          <p:cNvSpPr txBox="true"/>
          <p:nvPr/>
        </p:nvSpPr>
        <p:spPr>
          <a:xfrm rot="0">
            <a:off x="1899619" y="3991244"/>
            <a:ext cx="8178845" cy="3156585"/>
          </a:xfrm>
          <a:prstGeom prst="rect">
            <a:avLst/>
          </a:prstGeom>
        </p:spPr>
        <p:txBody>
          <a:bodyPr anchor="t" rtlCol="false" tIns="0" lIns="0" bIns="0" rIns="0">
            <a:spAutoFit/>
          </a:bodyPr>
          <a:lstStyle/>
          <a:p>
            <a:pPr algn="just">
              <a:lnSpc>
                <a:spcPts val="5040"/>
              </a:lnSpc>
            </a:pPr>
            <a:r>
              <a:rPr lang="en-US" sz="3600">
                <a:solidFill>
                  <a:srgbClr val="000000"/>
                </a:solidFill>
                <a:latin typeface="Quicksand Bold"/>
              </a:rPr>
              <a:t>Mục tiêu: Nén các bức ảnh có dung lượng lớn nhưng tránh mất mát, tăng cường ảnh có độ phân giải thấp. Mức độ nén và tăng cường tùy thuộc lựa chọn của người sử dụng.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4274726" cy="20218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2175804" cy="414792"/>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Freeform 12" id="12"/>
          <p:cNvSpPr/>
          <p:nvPr/>
        </p:nvSpPr>
        <p:spPr>
          <a:xfrm flipH="false" flipV="false" rot="0">
            <a:off x="12223367" y="2728690"/>
            <a:ext cx="3641235" cy="6529610"/>
          </a:xfrm>
          <a:custGeom>
            <a:avLst/>
            <a:gdLst/>
            <a:ahLst/>
            <a:cxnLst/>
            <a:rect r="r" b="b" t="t" l="l"/>
            <a:pathLst>
              <a:path h="6529610" w="3641235">
                <a:moveTo>
                  <a:pt x="0" y="0"/>
                </a:moveTo>
                <a:lnTo>
                  <a:pt x="3641234" y="0"/>
                </a:lnTo>
                <a:lnTo>
                  <a:pt x="3641234" y="6529610"/>
                </a:lnTo>
                <a:lnTo>
                  <a:pt x="0" y="6529610"/>
                </a:lnTo>
                <a:lnTo>
                  <a:pt x="0" y="0"/>
                </a:lnTo>
                <a:close/>
              </a:path>
            </a:pathLst>
          </a:custGeom>
          <a:blipFill>
            <a:blip r:embed="rId5"/>
            <a:stretch>
              <a:fillRect l="0" t="0" r="0" b="0"/>
            </a:stretch>
          </a:blipFill>
        </p:spPr>
      </p:sp>
      <p:sp>
        <p:nvSpPr>
          <p:cNvPr name="TextBox 13" id="13"/>
          <p:cNvSpPr txBox="true"/>
          <p:nvPr/>
        </p:nvSpPr>
        <p:spPr>
          <a:xfrm rot="0">
            <a:off x="5707800" y="876300"/>
            <a:ext cx="6850802"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Paytone One Bold"/>
              </a:rPr>
              <a:t>6. Ứng dụng</a:t>
            </a:r>
          </a:p>
        </p:txBody>
      </p:sp>
      <p:sp>
        <p:nvSpPr>
          <p:cNvPr name="TextBox 14" id="14"/>
          <p:cNvSpPr txBox="true"/>
          <p:nvPr/>
        </p:nvSpPr>
        <p:spPr>
          <a:xfrm rot="0">
            <a:off x="426473" y="2696326"/>
            <a:ext cx="11796894" cy="679450"/>
          </a:xfrm>
          <a:prstGeom prst="rect">
            <a:avLst/>
          </a:prstGeom>
        </p:spPr>
        <p:txBody>
          <a:bodyPr anchor="t" rtlCol="false" tIns="0" lIns="0" bIns="0" rIns="0">
            <a:spAutoFit/>
          </a:bodyPr>
          <a:lstStyle/>
          <a:p>
            <a:pPr algn="ctr">
              <a:lnSpc>
                <a:spcPts val="5599"/>
              </a:lnSpc>
            </a:pPr>
            <a:r>
              <a:rPr lang="en-US" sz="3999">
                <a:solidFill>
                  <a:srgbClr val="000000"/>
                </a:solidFill>
                <a:latin typeface="Quicksand Bold"/>
              </a:rPr>
              <a:t>Ứng dụng nén ảnh và tăng cường ảnh</a:t>
            </a:r>
          </a:p>
        </p:txBody>
      </p:sp>
      <p:sp>
        <p:nvSpPr>
          <p:cNvPr name="TextBox 15" id="15"/>
          <p:cNvSpPr txBox="true"/>
          <p:nvPr/>
        </p:nvSpPr>
        <p:spPr>
          <a:xfrm rot="0">
            <a:off x="1899619" y="3991244"/>
            <a:ext cx="9256947" cy="1242060"/>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Thuật toán chính: sử dụng 2 phép nội suy cv2.INTER_AREA, cv2.INTER_CUBIC</a:t>
            </a:r>
          </a:p>
        </p:txBody>
      </p:sp>
      <p:sp>
        <p:nvSpPr>
          <p:cNvPr name="TextBox 16" id="16"/>
          <p:cNvSpPr txBox="true"/>
          <p:nvPr/>
        </p:nvSpPr>
        <p:spPr>
          <a:xfrm rot="0">
            <a:off x="1899619" y="5435124"/>
            <a:ext cx="10122210" cy="2518410"/>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cv2.INTER_AREA: phép nội suy dựa theo dạng trung bình cộng diện tích (area_based). Thích hợp cho giảm kích thước  hình ảnh với mất mát thông tin tối thiểu.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4274726" cy="2021851"/>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2175804" cy="414792"/>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Freeform 12" id="12"/>
          <p:cNvSpPr/>
          <p:nvPr/>
        </p:nvSpPr>
        <p:spPr>
          <a:xfrm flipH="false" flipV="false" rot="0">
            <a:off x="12223367" y="2728690"/>
            <a:ext cx="3641235" cy="6529610"/>
          </a:xfrm>
          <a:custGeom>
            <a:avLst/>
            <a:gdLst/>
            <a:ahLst/>
            <a:cxnLst/>
            <a:rect r="r" b="b" t="t" l="l"/>
            <a:pathLst>
              <a:path h="6529610" w="3641235">
                <a:moveTo>
                  <a:pt x="0" y="0"/>
                </a:moveTo>
                <a:lnTo>
                  <a:pt x="3641234" y="0"/>
                </a:lnTo>
                <a:lnTo>
                  <a:pt x="3641234" y="6529610"/>
                </a:lnTo>
                <a:lnTo>
                  <a:pt x="0" y="6529610"/>
                </a:lnTo>
                <a:lnTo>
                  <a:pt x="0" y="0"/>
                </a:lnTo>
                <a:close/>
              </a:path>
            </a:pathLst>
          </a:custGeom>
          <a:blipFill>
            <a:blip r:embed="rId5"/>
            <a:stretch>
              <a:fillRect l="0" t="0" r="0" b="0"/>
            </a:stretch>
          </a:blipFill>
        </p:spPr>
      </p:sp>
      <p:sp>
        <p:nvSpPr>
          <p:cNvPr name="TextBox 13" id="13"/>
          <p:cNvSpPr txBox="true"/>
          <p:nvPr/>
        </p:nvSpPr>
        <p:spPr>
          <a:xfrm rot="0">
            <a:off x="5707800" y="876300"/>
            <a:ext cx="6850802" cy="1368424"/>
          </a:xfrm>
          <a:prstGeom prst="rect">
            <a:avLst/>
          </a:prstGeom>
        </p:spPr>
        <p:txBody>
          <a:bodyPr anchor="t" rtlCol="false" tIns="0" lIns="0" bIns="0" rIns="0">
            <a:spAutoFit/>
          </a:bodyPr>
          <a:lstStyle/>
          <a:p>
            <a:pPr algn="ctr">
              <a:lnSpc>
                <a:spcPts val="11200"/>
              </a:lnSpc>
            </a:pPr>
            <a:r>
              <a:rPr lang="en-US" sz="8000">
                <a:solidFill>
                  <a:srgbClr val="FFFFFF"/>
                </a:solidFill>
                <a:latin typeface="Paytone One Bold"/>
              </a:rPr>
              <a:t>6. Ứng dụng</a:t>
            </a:r>
          </a:p>
        </p:txBody>
      </p:sp>
      <p:sp>
        <p:nvSpPr>
          <p:cNvPr name="TextBox 14" id="14"/>
          <p:cNvSpPr txBox="true"/>
          <p:nvPr/>
        </p:nvSpPr>
        <p:spPr>
          <a:xfrm rot="0">
            <a:off x="426473" y="2696326"/>
            <a:ext cx="11796894" cy="679450"/>
          </a:xfrm>
          <a:prstGeom prst="rect">
            <a:avLst/>
          </a:prstGeom>
        </p:spPr>
        <p:txBody>
          <a:bodyPr anchor="t" rtlCol="false" tIns="0" lIns="0" bIns="0" rIns="0">
            <a:spAutoFit/>
          </a:bodyPr>
          <a:lstStyle/>
          <a:p>
            <a:pPr algn="ctr">
              <a:lnSpc>
                <a:spcPts val="5599"/>
              </a:lnSpc>
            </a:pPr>
            <a:r>
              <a:rPr lang="en-US" sz="3999">
                <a:solidFill>
                  <a:srgbClr val="000000"/>
                </a:solidFill>
                <a:latin typeface="Quicksand Bold"/>
              </a:rPr>
              <a:t>Ứng dụng nén ảnh và tăng cường ảnh</a:t>
            </a:r>
          </a:p>
        </p:txBody>
      </p:sp>
      <p:sp>
        <p:nvSpPr>
          <p:cNvPr name="TextBox 15" id="15"/>
          <p:cNvSpPr txBox="true"/>
          <p:nvPr/>
        </p:nvSpPr>
        <p:spPr>
          <a:xfrm rot="0">
            <a:off x="1899619" y="3991244"/>
            <a:ext cx="9256947" cy="1242060"/>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Thuật toán chính: sử dụng 2 phép nội suy cv2.INTER_AREA, cv2.INTER_CUBIC</a:t>
            </a:r>
          </a:p>
        </p:txBody>
      </p:sp>
      <p:sp>
        <p:nvSpPr>
          <p:cNvPr name="TextBox 16" id="16"/>
          <p:cNvSpPr txBox="true"/>
          <p:nvPr/>
        </p:nvSpPr>
        <p:spPr>
          <a:xfrm rot="0">
            <a:off x="1619271" y="5435124"/>
            <a:ext cx="10323747" cy="2518410"/>
          </a:xfrm>
          <a:prstGeom prst="rect">
            <a:avLst/>
          </a:prstGeom>
        </p:spPr>
        <p:txBody>
          <a:bodyPr anchor="t" rtlCol="false" tIns="0" lIns="0" bIns="0" rIns="0">
            <a:spAutoFit/>
          </a:bodyPr>
          <a:lstStyle/>
          <a:p>
            <a:pPr algn="just">
              <a:lnSpc>
                <a:spcPts val="5040"/>
              </a:lnSpc>
            </a:pPr>
            <a:r>
              <a:rPr lang="en-US" sz="3600">
                <a:solidFill>
                  <a:srgbClr val="000000"/>
                </a:solidFill>
                <a:latin typeface="Quicksand Bold"/>
              </a:rPr>
              <a:t>cv2.INTER_CUBIC: Phép nội suy này sử dụng nội suy dạng tối ưu (cubic interpolation), và nó thường được sử dụng khi cần thay đổi kích thước hình ảnh lớn hơn, làm cho ảnh mượt hơn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4" id="4"/>
          <p:cNvSpPr/>
          <p:nvPr/>
        </p:nvSpPr>
        <p:spPr>
          <a:xfrm flipH="false" flipV="false" rot="0">
            <a:off x="13721321" y="793149"/>
            <a:ext cx="2889031" cy="2889031"/>
          </a:xfrm>
          <a:custGeom>
            <a:avLst/>
            <a:gdLst/>
            <a:ahLst/>
            <a:cxnLst/>
            <a:rect r="r" b="b" t="t" l="l"/>
            <a:pathLst>
              <a:path h="2889031" w="2889031">
                <a:moveTo>
                  <a:pt x="0" y="0"/>
                </a:moveTo>
                <a:lnTo>
                  <a:pt x="2889032" y="0"/>
                </a:lnTo>
                <a:lnTo>
                  <a:pt x="2889032" y="2889031"/>
                </a:lnTo>
                <a:lnTo>
                  <a:pt x="0" y="2889031"/>
                </a:lnTo>
                <a:lnTo>
                  <a:pt x="0" y="0"/>
                </a:lnTo>
                <a:close/>
              </a:path>
            </a:pathLst>
          </a:custGeom>
          <a:blipFill>
            <a:blip r:embed="rId4"/>
            <a:stretch>
              <a:fillRect l="0" t="0" r="0" b="0"/>
            </a:stretch>
          </a:blipFill>
        </p:spPr>
      </p:sp>
      <p:sp>
        <p:nvSpPr>
          <p:cNvPr name="Freeform 5" id="5"/>
          <p:cNvSpPr/>
          <p:nvPr/>
        </p:nvSpPr>
        <p:spPr>
          <a:xfrm flipH="false" flipV="false" rot="0">
            <a:off x="2190122" y="1814121"/>
            <a:ext cx="2151680" cy="2151680"/>
          </a:xfrm>
          <a:custGeom>
            <a:avLst/>
            <a:gdLst/>
            <a:ahLst/>
            <a:cxnLst/>
            <a:rect r="r" b="b" t="t" l="l"/>
            <a:pathLst>
              <a:path h="2151680" w="2151680">
                <a:moveTo>
                  <a:pt x="0" y="0"/>
                </a:moveTo>
                <a:lnTo>
                  <a:pt x="2151680" y="0"/>
                </a:lnTo>
                <a:lnTo>
                  <a:pt x="2151680" y="2151680"/>
                </a:lnTo>
                <a:lnTo>
                  <a:pt x="0" y="2151680"/>
                </a:lnTo>
                <a:lnTo>
                  <a:pt x="0" y="0"/>
                </a:lnTo>
                <a:close/>
              </a:path>
            </a:pathLst>
          </a:custGeom>
          <a:blipFill>
            <a:blip r:embed="rId5"/>
            <a:stretch>
              <a:fillRect l="0" t="0" r="0" b="0"/>
            </a:stretch>
          </a:blipFill>
        </p:spPr>
      </p:sp>
      <p:sp>
        <p:nvSpPr>
          <p:cNvPr name="TextBox 6" id="6"/>
          <p:cNvSpPr txBox="true"/>
          <p:nvPr/>
        </p:nvSpPr>
        <p:spPr>
          <a:xfrm rot="0">
            <a:off x="1140202" y="5067300"/>
            <a:ext cx="16007596" cy="679450"/>
          </a:xfrm>
          <a:prstGeom prst="rect">
            <a:avLst/>
          </a:prstGeom>
        </p:spPr>
        <p:txBody>
          <a:bodyPr anchor="t" rtlCol="false" tIns="0" lIns="0" bIns="0" rIns="0">
            <a:spAutoFit/>
          </a:bodyPr>
          <a:lstStyle/>
          <a:p>
            <a:pPr algn="ctr">
              <a:lnSpc>
                <a:spcPts val="5599"/>
              </a:lnSpc>
            </a:pPr>
            <a:r>
              <a:rPr lang="en-US" sz="3999">
                <a:solidFill>
                  <a:srgbClr val="128DFF"/>
                </a:solidFill>
                <a:latin typeface="DejaVu Serif Bold"/>
              </a:rPr>
              <a:t>https://github.com/nguyenlong1019/Nhom7PMMNM_C3</a:t>
            </a:r>
          </a:p>
        </p:txBody>
      </p:sp>
      <p:sp>
        <p:nvSpPr>
          <p:cNvPr name="TextBox 7" id="7"/>
          <p:cNvSpPr txBox="true"/>
          <p:nvPr/>
        </p:nvSpPr>
        <p:spPr>
          <a:xfrm rot="0">
            <a:off x="7428309" y="2785186"/>
            <a:ext cx="3431381"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Resource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7277" y="7086146"/>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96094" y="4521822"/>
            <a:ext cx="1487799" cy="1487799"/>
          </a:xfrm>
          <a:custGeom>
            <a:avLst/>
            <a:gdLst/>
            <a:ahLst/>
            <a:cxnLst/>
            <a:rect r="r" b="b" t="t" l="l"/>
            <a:pathLst>
              <a:path h="1487799" w="1487799">
                <a:moveTo>
                  <a:pt x="0" y="0"/>
                </a:moveTo>
                <a:lnTo>
                  <a:pt x="1487799" y="0"/>
                </a:lnTo>
                <a:lnTo>
                  <a:pt x="1487799" y="1487799"/>
                </a:lnTo>
                <a:lnTo>
                  <a:pt x="0" y="1487799"/>
                </a:lnTo>
                <a:lnTo>
                  <a:pt x="0" y="0"/>
                </a:lnTo>
                <a:close/>
              </a:path>
            </a:pathLst>
          </a:custGeom>
          <a:blipFill>
            <a:blip r:embed="rId10"/>
            <a:stretch>
              <a:fillRect l="0" t="0" r="0" b="0"/>
            </a:stretch>
          </a:blipFill>
        </p:spPr>
      </p:sp>
      <p:sp>
        <p:nvSpPr>
          <p:cNvPr name="Freeform 7" id="7"/>
          <p:cNvSpPr/>
          <p:nvPr/>
        </p:nvSpPr>
        <p:spPr>
          <a:xfrm flipH="false" flipV="false" rot="0">
            <a:off x="3852281" y="2605398"/>
            <a:ext cx="1487799" cy="1487799"/>
          </a:xfrm>
          <a:custGeom>
            <a:avLst/>
            <a:gdLst/>
            <a:ahLst/>
            <a:cxnLst/>
            <a:rect r="r" b="b" t="t" l="l"/>
            <a:pathLst>
              <a:path h="1487799" w="1487799">
                <a:moveTo>
                  <a:pt x="0" y="0"/>
                </a:moveTo>
                <a:lnTo>
                  <a:pt x="1487799" y="0"/>
                </a:lnTo>
                <a:lnTo>
                  <a:pt x="1487799" y="1487799"/>
                </a:lnTo>
                <a:lnTo>
                  <a:pt x="0" y="1487799"/>
                </a:lnTo>
                <a:lnTo>
                  <a:pt x="0" y="0"/>
                </a:lnTo>
                <a:close/>
              </a:path>
            </a:pathLst>
          </a:custGeom>
          <a:blipFill>
            <a:blip r:embed="rId11"/>
            <a:stretch>
              <a:fillRect l="0" t="0" r="0" b="0"/>
            </a:stretch>
          </a:blipFill>
        </p:spPr>
      </p:sp>
      <p:sp>
        <p:nvSpPr>
          <p:cNvPr name="Freeform 8" id="8"/>
          <p:cNvSpPr/>
          <p:nvPr/>
        </p:nvSpPr>
        <p:spPr>
          <a:xfrm flipH="false" flipV="false" rot="0">
            <a:off x="3822237" y="6438246"/>
            <a:ext cx="1517843" cy="1517843"/>
          </a:xfrm>
          <a:custGeom>
            <a:avLst/>
            <a:gdLst/>
            <a:ahLst/>
            <a:cxnLst/>
            <a:rect r="r" b="b" t="t" l="l"/>
            <a:pathLst>
              <a:path h="1517843" w="1517843">
                <a:moveTo>
                  <a:pt x="0" y="0"/>
                </a:moveTo>
                <a:lnTo>
                  <a:pt x="1517843" y="0"/>
                </a:lnTo>
                <a:lnTo>
                  <a:pt x="1517843" y="1517842"/>
                </a:lnTo>
                <a:lnTo>
                  <a:pt x="0" y="1517842"/>
                </a:lnTo>
                <a:lnTo>
                  <a:pt x="0" y="0"/>
                </a:lnTo>
                <a:close/>
              </a:path>
            </a:pathLst>
          </a:custGeom>
          <a:blipFill>
            <a:blip r:embed="rId12"/>
            <a:stretch>
              <a:fillRect l="0" t="0" r="0" b="0"/>
            </a:stretch>
          </a:blipFill>
        </p:spPr>
      </p:sp>
      <p:sp>
        <p:nvSpPr>
          <p:cNvPr name="Freeform 9" id="9"/>
          <p:cNvSpPr/>
          <p:nvPr/>
        </p:nvSpPr>
        <p:spPr>
          <a:xfrm flipH="false" flipV="false" rot="0">
            <a:off x="3881072" y="8384713"/>
            <a:ext cx="1400172" cy="1400172"/>
          </a:xfrm>
          <a:custGeom>
            <a:avLst/>
            <a:gdLst/>
            <a:ahLst/>
            <a:cxnLst/>
            <a:rect r="r" b="b" t="t" l="l"/>
            <a:pathLst>
              <a:path h="1400172" w="1400172">
                <a:moveTo>
                  <a:pt x="0" y="0"/>
                </a:moveTo>
                <a:lnTo>
                  <a:pt x="1400172" y="0"/>
                </a:lnTo>
                <a:lnTo>
                  <a:pt x="1400172" y="1400173"/>
                </a:lnTo>
                <a:lnTo>
                  <a:pt x="0" y="1400173"/>
                </a:lnTo>
                <a:lnTo>
                  <a:pt x="0" y="0"/>
                </a:lnTo>
                <a:close/>
              </a:path>
            </a:pathLst>
          </a:custGeom>
          <a:blipFill>
            <a:blip r:embed="rId13"/>
            <a:stretch>
              <a:fillRect l="0" t="0" r="0" b="0"/>
            </a:stretch>
          </a:blipFill>
        </p:spPr>
      </p:sp>
      <p:sp>
        <p:nvSpPr>
          <p:cNvPr name="TextBox 10" id="10"/>
          <p:cNvSpPr txBox="true"/>
          <p:nvPr/>
        </p:nvSpPr>
        <p:spPr>
          <a:xfrm rot="0">
            <a:off x="5176803" y="607545"/>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Our Team</a:t>
            </a:r>
          </a:p>
        </p:txBody>
      </p:sp>
      <p:sp>
        <p:nvSpPr>
          <p:cNvPr name="TextBox 11" id="11"/>
          <p:cNvSpPr txBox="true"/>
          <p:nvPr/>
        </p:nvSpPr>
        <p:spPr>
          <a:xfrm rot="0">
            <a:off x="6467208" y="6662284"/>
            <a:ext cx="4247970"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Bùi Nhật Minh</a:t>
            </a:r>
          </a:p>
        </p:txBody>
      </p:sp>
      <p:sp>
        <p:nvSpPr>
          <p:cNvPr name="TextBox 12" id="12"/>
          <p:cNvSpPr txBox="true"/>
          <p:nvPr/>
        </p:nvSpPr>
        <p:spPr>
          <a:xfrm rot="0">
            <a:off x="6467208" y="4841859"/>
            <a:ext cx="6675514"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Nguyễn Quang Trường</a:t>
            </a:r>
          </a:p>
        </p:txBody>
      </p:sp>
      <p:sp>
        <p:nvSpPr>
          <p:cNvPr name="TextBox 13" id="13"/>
          <p:cNvSpPr txBox="true"/>
          <p:nvPr/>
        </p:nvSpPr>
        <p:spPr>
          <a:xfrm rot="0">
            <a:off x="6659489" y="3000375"/>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Nguyễn Văn Long</a:t>
            </a:r>
          </a:p>
        </p:txBody>
      </p:sp>
      <p:sp>
        <p:nvSpPr>
          <p:cNvPr name="TextBox 14" id="14"/>
          <p:cNvSpPr txBox="true"/>
          <p:nvPr/>
        </p:nvSpPr>
        <p:spPr>
          <a:xfrm rot="0">
            <a:off x="5383893" y="8481559"/>
            <a:ext cx="6675514"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Trần Bá Quang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2"/>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743687" y="3070778"/>
            <a:ext cx="13235332" cy="1771044"/>
            <a:chOff x="0" y="0"/>
            <a:chExt cx="2602724" cy="348275"/>
          </a:xfrm>
        </p:grpSpPr>
        <p:sp>
          <p:nvSpPr>
            <p:cNvPr name="Freeform 7" id="7"/>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8" id="8"/>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8980" y="2663413"/>
            <a:ext cx="13388319" cy="1791516"/>
            <a:chOff x="0" y="0"/>
            <a:chExt cx="2602724" cy="348275"/>
          </a:xfrm>
        </p:grpSpPr>
        <p:sp>
          <p:nvSpPr>
            <p:cNvPr name="Freeform 10" id="10"/>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11" id="11"/>
            <p:cNvSpPr txBox="true"/>
            <p:nvPr/>
          </p:nvSpPr>
          <p:spPr>
            <a:xfrm>
              <a:off x="101600" y="-38100"/>
              <a:ext cx="2399524" cy="38637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743687" y="242379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7140468" y="857250"/>
            <a:ext cx="353442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a:t>
            </a:r>
          </a:p>
        </p:txBody>
      </p:sp>
      <p:sp>
        <p:nvSpPr>
          <p:cNvPr name="TextBox 18" id="18"/>
          <p:cNvSpPr txBox="true"/>
          <p:nvPr/>
        </p:nvSpPr>
        <p:spPr>
          <a:xfrm rot="0">
            <a:off x="3436480" y="2981697"/>
            <a:ext cx="10942400" cy="1473231"/>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Tìm hiểu thư viện OpenCV</a:t>
            </a:r>
          </a:p>
        </p:txBody>
      </p:sp>
      <p:sp>
        <p:nvSpPr>
          <p:cNvPr name="Freeform 19" id="19"/>
          <p:cNvSpPr/>
          <p:nvPr/>
        </p:nvSpPr>
        <p:spPr>
          <a:xfrm flipH="false" flipV="false" rot="0">
            <a:off x="2743687" y="514087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716244"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174961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285148" y="544794"/>
            <a:ext cx="80598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Nội Dung</a:t>
            </a:r>
          </a:p>
        </p:txBody>
      </p:sp>
      <p:sp>
        <p:nvSpPr>
          <p:cNvPr name="TextBox 10" id="10"/>
          <p:cNvSpPr txBox="true"/>
          <p:nvPr/>
        </p:nvSpPr>
        <p:spPr>
          <a:xfrm rot="0">
            <a:off x="5192893" y="3198585"/>
            <a:ext cx="8244338" cy="5516245"/>
          </a:xfrm>
          <a:prstGeom prst="rect">
            <a:avLst/>
          </a:prstGeom>
        </p:spPr>
        <p:txBody>
          <a:bodyPr anchor="t" rtlCol="false" tIns="0" lIns="0" bIns="0" rIns="0">
            <a:spAutoFit/>
          </a:bodyPr>
          <a:lstStyle/>
          <a:p>
            <a:pPr algn="just">
              <a:lnSpc>
                <a:spcPts val="7279"/>
              </a:lnSpc>
            </a:pPr>
            <a:r>
              <a:rPr lang="en-US" sz="5199">
                <a:solidFill>
                  <a:srgbClr val="000000"/>
                </a:solidFill>
                <a:latin typeface="Quicksand Bold"/>
              </a:rPr>
              <a:t>1. Lịch sử phát triển</a:t>
            </a:r>
          </a:p>
          <a:p>
            <a:pPr algn="just">
              <a:lnSpc>
                <a:spcPts val="7279"/>
              </a:lnSpc>
            </a:pPr>
            <a:r>
              <a:rPr lang="en-US" sz="5199">
                <a:solidFill>
                  <a:srgbClr val="000000"/>
                </a:solidFill>
                <a:latin typeface="Quicksand Bold"/>
              </a:rPr>
              <a:t>2. </a:t>
            </a:r>
            <a:r>
              <a:rPr lang="en-US" sz="5199">
                <a:solidFill>
                  <a:srgbClr val="000000"/>
                </a:solidFill>
                <a:latin typeface="Quicksand Bold"/>
              </a:rPr>
              <a:t>Ứng dụng của OpenCV</a:t>
            </a:r>
          </a:p>
          <a:p>
            <a:pPr algn="just">
              <a:lnSpc>
                <a:spcPts val="7279"/>
              </a:lnSpc>
            </a:pPr>
            <a:r>
              <a:rPr lang="en-US" sz="5199">
                <a:solidFill>
                  <a:srgbClr val="000000"/>
                </a:solidFill>
                <a:latin typeface="Quicksand Bold"/>
              </a:rPr>
              <a:t>3. Cách cài đặt</a:t>
            </a:r>
          </a:p>
          <a:p>
            <a:pPr algn="just">
              <a:lnSpc>
                <a:spcPts val="7279"/>
              </a:lnSpc>
            </a:pPr>
            <a:r>
              <a:rPr lang="en-US" sz="5199">
                <a:solidFill>
                  <a:srgbClr val="000000"/>
                </a:solidFill>
                <a:latin typeface="Quicksand Bold"/>
              </a:rPr>
              <a:t>4. </a:t>
            </a:r>
            <a:r>
              <a:rPr lang="en-US" sz="5199">
                <a:solidFill>
                  <a:srgbClr val="000000"/>
                </a:solidFill>
                <a:latin typeface="Quicksand Bold"/>
              </a:rPr>
              <a:t>Các chức năng chính</a:t>
            </a:r>
          </a:p>
          <a:p>
            <a:pPr algn="just">
              <a:lnSpc>
                <a:spcPts val="7279"/>
              </a:lnSpc>
            </a:pPr>
            <a:r>
              <a:rPr lang="en-US" sz="5199">
                <a:solidFill>
                  <a:srgbClr val="000000"/>
                </a:solidFill>
                <a:latin typeface="Quicksand Bold"/>
              </a:rPr>
              <a:t>5. </a:t>
            </a:r>
            <a:r>
              <a:rPr lang="en-US" sz="5199">
                <a:solidFill>
                  <a:srgbClr val="000000"/>
                </a:solidFill>
                <a:latin typeface="Quicksand Bold"/>
              </a:rPr>
              <a:t>Ví dụ</a:t>
            </a:r>
          </a:p>
          <a:p>
            <a:pPr algn="just">
              <a:lnSpc>
                <a:spcPts val="7279"/>
              </a:lnSpc>
            </a:pPr>
            <a:r>
              <a:rPr lang="en-US" sz="5199">
                <a:solidFill>
                  <a:srgbClr val="000000"/>
                </a:solidFill>
                <a:latin typeface="Quicksand Bold"/>
              </a:rPr>
              <a:t>6. </a:t>
            </a:r>
            <a:r>
              <a:rPr lang="en-US" sz="5199">
                <a:solidFill>
                  <a:srgbClr val="000000"/>
                </a:solidFill>
                <a:latin typeface="Quicksand Bold"/>
              </a:rPr>
              <a:t>Sản phẩm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3150" y="2494421"/>
            <a:ext cx="15726150" cy="7268616"/>
          </a:xfrm>
          <a:custGeom>
            <a:avLst/>
            <a:gdLst/>
            <a:ahLst/>
            <a:cxnLst/>
            <a:rect r="r" b="b" t="t" l="l"/>
            <a:pathLst>
              <a:path h="7268616" w="15726150">
                <a:moveTo>
                  <a:pt x="0" y="0"/>
                </a:moveTo>
                <a:lnTo>
                  <a:pt x="15726150" y="0"/>
                </a:lnTo>
                <a:lnTo>
                  <a:pt x="15726150" y="7268616"/>
                </a:lnTo>
                <a:lnTo>
                  <a:pt x="0" y="7268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16029" y="352032"/>
            <a:ext cx="12440485" cy="1566544"/>
          </a:xfrm>
          <a:prstGeom prst="rect">
            <a:avLst/>
          </a:prstGeom>
        </p:spPr>
        <p:txBody>
          <a:bodyPr anchor="t" rtlCol="false" tIns="0" lIns="0" bIns="0" rIns="0">
            <a:spAutoFit/>
          </a:bodyPr>
          <a:lstStyle/>
          <a:p>
            <a:pPr algn="ctr" marL="1986285" indent="-993143" lvl="1">
              <a:lnSpc>
                <a:spcPts val="12880"/>
              </a:lnSpc>
              <a:buFont typeface="Arial"/>
              <a:buChar char="•"/>
            </a:pPr>
            <a:r>
              <a:rPr lang="en-US" sz="9200">
                <a:solidFill>
                  <a:srgbClr val="000000"/>
                </a:solidFill>
                <a:latin typeface="Paytone One Bold"/>
              </a:rPr>
              <a:t>Lịch sử phát triển</a:t>
            </a:r>
          </a:p>
        </p:txBody>
      </p:sp>
      <p:sp>
        <p:nvSpPr>
          <p:cNvPr name="TextBox 5" id="5"/>
          <p:cNvSpPr txBox="true"/>
          <p:nvPr/>
        </p:nvSpPr>
        <p:spPr>
          <a:xfrm rot="0">
            <a:off x="4115205" y="2640396"/>
            <a:ext cx="12729781" cy="29806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OpenCV (Open Source Computer Vision Library)</a:t>
            </a:r>
          </a:p>
          <a:p>
            <a:pPr algn="just">
              <a:lnSpc>
                <a:spcPts val="4759"/>
              </a:lnSpc>
            </a:pPr>
            <a:r>
              <a:rPr lang="en-US" sz="3399">
                <a:solidFill>
                  <a:srgbClr val="000000"/>
                </a:solidFill>
                <a:latin typeface="Quicksand Bold"/>
              </a:rPr>
              <a:t>Chính thức ra mắt vào năm 1999, dự án OpenCV ban đầu là một sáng kiến ​​của Intel Research nhằm nâng cao các ứng dụng sử dụng nhiều CPU, một phần của một loạt các dự án bao gồm dò tia thời gian thực và tường hiển thị 3D.</a:t>
            </a:r>
          </a:p>
        </p:txBody>
      </p:sp>
      <p:sp>
        <p:nvSpPr>
          <p:cNvPr name="TextBox 6" id="6"/>
          <p:cNvSpPr txBox="true"/>
          <p:nvPr/>
        </p:nvSpPr>
        <p:spPr>
          <a:xfrm rot="0">
            <a:off x="4115205" y="6570522"/>
            <a:ext cx="12729781" cy="3448127"/>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OpenCV là thư viện mã nguồn mở khổng lồ dành cho thị giác máy tính (computer vision), học máy (ML) và xử lý hình ảnh (Image Processing).</a:t>
            </a:r>
          </a:p>
          <a:p>
            <a:pPr algn="just">
              <a:lnSpc>
                <a:spcPts val="4759"/>
              </a:lnSpc>
            </a:pPr>
            <a:r>
              <a:rPr lang="en-US" sz="3399">
                <a:solidFill>
                  <a:srgbClr val="000000"/>
                </a:solidFill>
                <a:latin typeface="Quicksand Bold"/>
              </a:rPr>
              <a:t>OpenCV hỗ trợ nhiều ngôn ngữ lập trình như C++, Python, Java.</a:t>
            </a:r>
          </a:p>
          <a:p>
            <a:pPr>
              <a:lnSpc>
                <a:spcPts val="36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087391" y="2295542"/>
            <a:ext cx="14171909" cy="6393464"/>
          </a:xfrm>
          <a:custGeom>
            <a:avLst/>
            <a:gdLst/>
            <a:ahLst/>
            <a:cxnLst/>
            <a:rect r="r" b="b" t="t" l="l"/>
            <a:pathLst>
              <a:path h="6393464" w="14171909">
                <a:moveTo>
                  <a:pt x="0" y="0"/>
                </a:moveTo>
                <a:lnTo>
                  <a:pt x="14171909" y="0"/>
                </a:lnTo>
                <a:lnTo>
                  <a:pt x="14171909" y="6393463"/>
                </a:lnTo>
                <a:lnTo>
                  <a:pt x="0" y="6393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3826433" y="2719229"/>
            <a:ext cx="11236011" cy="5450840"/>
          </a:xfrm>
          <a:prstGeom prst="rect">
            <a:avLst/>
          </a:prstGeom>
        </p:spPr>
        <p:txBody>
          <a:bodyPr anchor="t" rtlCol="false" tIns="0" lIns="0" bIns="0" rIns="0">
            <a:spAutoFit/>
          </a:bodyPr>
          <a:lstStyle/>
          <a:p>
            <a:pPr marL="949964" indent="-474982" lvl="1">
              <a:lnSpc>
                <a:spcPts val="6160"/>
              </a:lnSpc>
              <a:buFont typeface="Arial"/>
              <a:buChar char="•"/>
            </a:pPr>
            <a:r>
              <a:rPr lang="en-US" sz="4400">
                <a:solidFill>
                  <a:srgbClr val="000000"/>
                </a:solidFill>
                <a:latin typeface="Quicksand Bold"/>
              </a:rPr>
              <a:t>Nhận diện khuôn mặt</a:t>
            </a:r>
          </a:p>
          <a:p>
            <a:pPr marL="949964" indent="-474982" lvl="1">
              <a:lnSpc>
                <a:spcPts val="6160"/>
              </a:lnSpc>
              <a:buFont typeface="Arial"/>
              <a:buChar char="•"/>
            </a:pPr>
            <a:r>
              <a:rPr lang="en-US" sz="4400">
                <a:solidFill>
                  <a:srgbClr val="000000"/>
                </a:solidFill>
                <a:latin typeface="Quicksand Bold"/>
              </a:rPr>
              <a:t>Kiểm tra và giám sát tự động</a:t>
            </a:r>
          </a:p>
          <a:p>
            <a:pPr marL="949964" indent="-474982" lvl="1">
              <a:lnSpc>
                <a:spcPts val="6160"/>
              </a:lnSpc>
              <a:buFont typeface="Arial"/>
              <a:buChar char="•"/>
            </a:pPr>
            <a:r>
              <a:rPr lang="en-US" sz="4400">
                <a:solidFill>
                  <a:srgbClr val="000000"/>
                </a:solidFill>
                <a:latin typeface="Quicksand Bold"/>
              </a:rPr>
              <a:t>Đếm số lượng người </a:t>
            </a:r>
          </a:p>
          <a:p>
            <a:pPr marL="949964" indent="-474982" lvl="1">
              <a:lnSpc>
                <a:spcPts val="6160"/>
              </a:lnSpc>
              <a:buFont typeface="Arial"/>
              <a:buChar char="•"/>
            </a:pPr>
            <a:r>
              <a:rPr lang="en-US" sz="4400">
                <a:solidFill>
                  <a:srgbClr val="000000"/>
                </a:solidFill>
                <a:latin typeface="Quicksand Bold"/>
              </a:rPr>
              <a:t>Đếm xe trên đường cao tốc</a:t>
            </a:r>
          </a:p>
          <a:p>
            <a:pPr marL="949964" indent="-474982" lvl="1">
              <a:lnSpc>
                <a:spcPts val="6160"/>
              </a:lnSpc>
              <a:buFont typeface="Arial"/>
              <a:buChar char="•"/>
            </a:pPr>
            <a:r>
              <a:rPr lang="en-US" sz="4400">
                <a:solidFill>
                  <a:srgbClr val="000000"/>
                </a:solidFill>
                <a:latin typeface="Quicksand Bold"/>
              </a:rPr>
              <a:t>Xe tự hành</a:t>
            </a:r>
          </a:p>
          <a:p>
            <a:pPr marL="949964" indent="-474982" lvl="1">
              <a:lnSpc>
                <a:spcPts val="6160"/>
              </a:lnSpc>
              <a:buFont typeface="Arial"/>
              <a:buChar char="•"/>
            </a:pPr>
            <a:r>
              <a:rPr lang="en-US" sz="4400">
                <a:solidFill>
                  <a:srgbClr val="000000"/>
                </a:solidFill>
                <a:latin typeface="Quicksand Bold"/>
              </a:rPr>
              <a:t>Phân tích hình ảnh y tế</a:t>
            </a:r>
          </a:p>
          <a:p>
            <a:pPr marL="949964" indent="-474982" lvl="1">
              <a:lnSpc>
                <a:spcPts val="6160"/>
              </a:lnSpc>
              <a:buFont typeface="Arial"/>
              <a:buChar char="•"/>
            </a:pPr>
            <a:r>
              <a:rPr lang="en-US" sz="4400">
                <a:solidFill>
                  <a:srgbClr val="000000"/>
                </a:solidFill>
                <a:latin typeface="Quicksand Bold"/>
              </a:rPr>
              <a:t>Xử lý ảnh</a:t>
            </a:r>
          </a:p>
        </p:txBody>
      </p:sp>
      <p:sp>
        <p:nvSpPr>
          <p:cNvPr name="Freeform 5" id="5"/>
          <p:cNvSpPr/>
          <p:nvPr/>
        </p:nvSpPr>
        <p:spPr>
          <a:xfrm flipH="false" flipV="false" rot="0">
            <a:off x="13879904" y="3071662"/>
            <a:ext cx="1920430" cy="1920430"/>
          </a:xfrm>
          <a:custGeom>
            <a:avLst/>
            <a:gdLst/>
            <a:ahLst/>
            <a:cxnLst/>
            <a:rect r="r" b="b" t="t" l="l"/>
            <a:pathLst>
              <a:path h="1920430" w="1920430">
                <a:moveTo>
                  <a:pt x="0" y="0"/>
                </a:moveTo>
                <a:lnTo>
                  <a:pt x="1920431" y="0"/>
                </a:lnTo>
                <a:lnTo>
                  <a:pt x="1920431" y="1920430"/>
                </a:lnTo>
                <a:lnTo>
                  <a:pt x="0" y="1920430"/>
                </a:lnTo>
                <a:lnTo>
                  <a:pt x="0" y="0"/>
                </a:lnTo>
                <a:close/>
              </a:path>
            </a:pathLst>
          </a:custGeom>
          <a:blipFill>
            <a:blip r:embed="rId4"/>
            <a:stretch>
              <a:fillRect l="0" t="0" r="0" b="0"/>
            </a:stretch>
          </a:blipFill>
        </p:spPr>
      </p:sp>
      <p:sp>
        <p:nvSpPr>
          <p:cNvPr name="Freeform 6" id="6"/>
          <p:cNvSpPr/>
          <p:nvPr/>
        </p:nvSpPr>
        <p:spPr>
          <a:xfrm flipH="false" flipV="false" rot="0">
            <a:off x="13855869" y="5799645"/>
            <a:ext cx="1968501" cy="1968501"/>
          </a:xfrm>
          <a:custGeom>
            <a:avLst/>
            <a:gdLst/>
            <a:ahLst/>
            <a:cxnLst/>
            <a:rect r="r" b="b" t="t" l="l"/>
            <a:pathLst>
              <a:path h="1968501" w="1968501">
                <a:moveTo>
                  <a:pt x="0" y="0"/>
                </a:moveTo>
                <a:lnTo>
                  <a:pt x="1968501" y="0"/>
                </a:lnTo>
                <a:lnTo>
                  <a:pt x="1968501" y="1968500"/>
                </a:lnTo>
                <a:lnTo>
                  <a:pt x="0" y="1968500"/>
                </a:lnTo>
                <a:lnTo>
                  <a:pt x="0" y="0"/>
                </a:lnTo>
                <a:close/>
              </a:path>
            </a:pathLst>
          </a:custGeom>
          <a:blipFill>
            <a:blip r:embed="rId5"/>
            <a:stretch>
              <a:fillRect l="0" t="0" r="0" b="0"/>
            </a:stretch>
          </a:blipFill>
        </p:spPr>
      </p:sp>
      <p:sp>
        <p:nvSpPr>
          <p:cNvPr name="Freeform 7" id="7"/>
          <p:cNvSpPr/>
          <p:nvPr/>
        </p:nvSpPr>
        <p:spPr>
          <a:xfrm flipH="false" flipV="false" rot="0">
            <a:off x="708637" y="2814479"/>
            <a:ext cx="1969891" cy="1969891"/>
          </a:xfrm>
          <a:custGeom>
            <a:avLst/>
            <a:gdLst/>
            <a:ahLst/>
            <a:cxnLst/>
            <a:rect r="r" b="b" t="t" l="l"/>
            <a:pathLst>
              <a:path h="1969891" w="1969891">
                <a:moveTo>
                  <a:pt x="0" y="0"/>
                </a:moveTo>
                <a:lnTo>
                  <a:pt x="1969890" y="0"/>
                </a:lnTo>
                <a:lnTo>
                  <a:pt x="1969890" y="1969891"/>
                </a:lnTo>
                <a:lnTo>
                  <a:pt x="0" y="1969891"/>
                </a:lnTo>
                <a:lnTo>
                  <a:pt x="0" y="0"/>
                </a:lnTo>
                <a:close/>
              </a:path>
            </a:pathLst>
          </a:custGeom>
          <a:blipFill>
            <a:blip r:embed="rId6"/>
            <a:stretch>
              <a:fillRect l="0" t="0" r="0" b="0"/>
            </a:stretch>
          </a:blipFill>
        </p:spPr>
      </p:sp>
      <p:sp>
        <p:nvSpPr>
          <p:cNvPr name="Freeform 8" id="8"/>
          <p:cNvSpPr/>
          <p:nvPr/>
        </p:nvSpPr>
        <p:spPr>
          <a:xfrm flipH="false" flipV="false" rot="0">
            <a:off x="739185" y="5870220"/>
            <a:ext cx="2112711" cy="2112711"/>
          </a:xfrm>
          <a:custGeom>
            <a:avLst/>
            <a:gdLst/>
            <a:ahLst/>
            <a:cxnLst/>
            <a:rect r="r" b="b" t="t" l="l"/>
            <a:pathLst>
              <a:path h="2112711" w="2112711">
                <a:moveTo>
                  <a:pt x="0" y="0"/>
                </a:moveTo>
                <a:lnTo>
                  <a:pt x="2112711" y="0"/>
                </a:lnTo>
                <a:lnTo>
                  <a:pt x="2112711" y="2112711"/>
                </a:lnTo>
                <a:lnTo>
                  <a:pt x="0" y="2112711"/>
                </a:lnTo>
                <a:lnTo>
                  <a:pt x="0" y="0"/>
                </a:lnTo>
                <a:close/>
              </a:path>
            </a:pathLst>
          </a:custGeom>
          <a:blipFill>
            <a:blip r:embed="rId7"/>
            <a:stretch>
              <a:fillRect l="0" t="0" r="0" b="0"/>
            </a:stretch>
          </a:blipFill>
        </p:spPr>
      </p:sp>
      <p:sp>
        <p:nvSpPr>
          <p:cNvPr name="TextBox 9" id="9"/>
          <p:cNvSpPr txBox="true"/>
          <p:nvPr/>
        </p:nvSpPr>
        <p:spPr>
          <a:xfrm rot="0">
            <a:off x="739185" y="159703"/>
            <a:ext cx="1680963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2. Các ứng dụng của openCV</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90833"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63855" y="320707"/>
            <a:ext cx="2316072" cy="2150638"/>
          </a:xfrm>
          <a:custGeom>
            <a:avLst/>
            <a:gdLst/>
            <a:ahLst/>
            <a:cxnLst/>
            <a:rect r="r" b="b" t="t" l="l"/>
            <a:pathLst>
              <a:path h="2150638" w="2316072">
                <a:moveTo>
                  <a:pt x="0" y="0"/>
                </a:moveTo>
                <a:lnTo>
                  <a:pt x="2316072" y="0"/>
                </a:lnTo>
                <a:lnTo>
                  <a:pt x="2316072" y="2150638"/>
                </a:lnTo>
                <a:lnTo>
                  <a:pt x="0" y="2150638"/>
                </a:lnTo>
                <a:lnTo>
                  <a:pt x="0" y="0"/>
                </a:lnTo>
                <a:close/>
              </a:path>
            </a:pathLst>
          </a:custGeom>
          <a:blipFill>
            <a:blip r:embed="rId8"/>
            <a:stretch>
              <a:fillRect l="0" t="0" r="0" b="0"/>
            </a:stretch>
          </a:blipFill>
        </p:spPr>
      </p:sp>
      <p:sp>
        <p:nvSpPr>
          <p:cNvPr name="Freeform 7" id="7"/>
          <p:cNvSpPr/>
          <p:nvPr/>
        </p:nvSpPr>
        <p:spPr>
          <a:xfrm flipH="false" flipV="false" rot="0">
            <a:off x="293487" y="7602446"/>
            <a:ext cx="2450627" cy="2450627"/>
          </a:xfrm>
          <a:custGeom>
            <a:avLst/>
            <a:gdLst/>
            <a:ahLst/>
            <a:cxnLst/>
            <a:rect r="r" b="b" t="t" l="l"/>
            <a:pathLst>
              <a:path h="2450627" w="2450627">
                <a:moveTo>
                  <a:pt x="0" y="0"/>
                </a:moveTo>
                <a:lnTo>
                  <a:pt x="2450627" y="0"/>
                </a:lnTo>
                <a:lnTo>
                  <a:pt x="2450627" y="2450627"/>
                </a:lnTo>
                <a:lnTo>
                  <a:pt x="0" y="2450627"/>
                </a:lnTo>
                <a:lnTo>
                  <a:pt x="0" y="0"/>
                </a:lnTo>
                <a:close/>
              </a:path>
            </a:pathLst>
          </a:custGeom>
          <a:blipFill>
            <a:blip r:embed="rId9"/>
            <a:stretch>
              <a:fillRect l="0" t="0" r="0" b="0"/>
            </a:stretch>
          </a:blipFill>
        </p:spPr>
      </p:sp>
      <p:sp>
        <p:nvSpPr>
          <p:cNvPr name="Freeform 8" id="8"/>
          <p:cNvSpPr/>
          <p:nvPr/>
        </p:nvSpPr>
        <p:spPr>
          <a:xfrm flipH="false" flipV="false" rot="0">
            <a:off x="10058053" y="5661746"/>
            <a:ext cx="6634027" cy="1940700"/>
          </a:xfrm>
          <a:custGeom>
            <a:avLst/>
            <a:gdLst/>
            <a:ahLst/>
            <a:cxnLst/>
            <a:rect r="r" b="b" t="t" l="l"/>
            <a:pathLst>
              <a:path h="1940700" w="6634027">
                <a:moveTo>
                  <a:pt x="0" y="0"/>
                </a:moveTo>
                <a:lnTo>
                  <a:pt x="6634027" y="0"/>
                </a:lnTo>
                <a:lnTo>
                  <a:pt x="6634027" y="1940700"/>
                </a:lnTo>
                <a:lnTo>
                  <a:pt x="0" y="1940700"/>
                </a:lnTo>
                <a:lnTo>
                  <a:pt x="0" y="0"/>
                </a:lnTo>
                <a:close/>
              </a:path>
            </a:pathLst>
          </a:custGeom>
          <a:blipFill>
            <a:blip r:embed="rId10"/>
            <a:stretch>
              <a:fillRect l="0" t="0" r="0" b="0"/>
            </a:stretch>
          </a:blipFill>
        </p:spPr>
      </p:sp>
      <p:sp>
        <p:nvSpPr>
          <p:cNvPr name="TextBox 9" id="9"/>
          <p:cNvSpPr txBox="true"/>
          <p:nvPr/>
        </p:nvSpPr>
        <p:spPr>
          <a:xfrm rot="0">
            <a:off x="1028700" y="527029"/>
            <a:ext cx="1363192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3. Cách cài đặt openCV</a:t>
            </a:r>
          </a:p>
        </p:txBody>
      </p:sp>
      <p:sp>
        <p:nvSpPr>
          <p:cNvPr name="TextBox 10" id="10"/>
          <p:cNvSpPr txBox="true"/>
          <p:nvPr/>
        </p:nvSpPr>
        <p:spPr>
          <a:xfrm rot="0">
            <a:off x="1518801" y="4209288"/>
            <a:ext cx="6788265" cy="1880235"/>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Để cài đặt opencv python trên windows sử dụng lệnh:</a:t>
            </a:r>
          </a:p>
          <a:p>
            <a:pPr>
              <a:lnSpc>
                <a:spcPts val="5040"/>
              </a:lnSpc>
            </a:pPr>
            <a:r>
              <a:rPr lang="en-US" sz="3600">
                <a:solidFill>
                  <a:srgbClr val="128DFF"/>
                </a:solidFill>
                <a:latin typeface="Quicksand Bold"/>
              </a:rPr>
              <a:t>pip install opencv-python</a:t>
            </a:r>
          </a:p>
        </p:txBody>
      </p:sp>
      <p:sp>
        <p:nvSpPr>
          <p:cNvPr name="TextBox 11" id="11"/>
          <p:cNvSpPr txBox="true"/>
          <p:nvPr/>
        </p:nvSpPr>
        <p:spPr>
          <a:xfrm rot="0">
            <a:off x="9980934" y="4209288"/>
            <a:ext cx="6788265" cy="1242060"/>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Để kiểm tra phiên bản cài đặt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83254"/>
            <a:ext cx="18288000" cy="2787649"/>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Bold"/>
              </a:rPr>
              <a:t>4. Một số hàm OpenCV dùng trong xử lý ảnh</a:t>
            </a:r>
          </a:p>
        </p:txBody>
      </p:sp>
      <p:sp>
        <p:nvSpPr>
          <p:cNvPr name="TextBox 6" id="6"/>
          <p:cNvSpPr txBox="true"/>
          <p:nvPr/>
        </p:nvSpPr>
        <p:spPr>
          <a:xfrm rot="0">
            <a:off x="1028700" y="3239972"/>
            <a:ext cx="5564148"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cv2.imread(path,flag)</a:t>
            </a:r>
          </a:p>
        </p:txBody>
      </p:sp>
      <p:sp>
        <p:nvSpPr>
          <p:cNvPr name="TextBox 7" id="7"/>
          <p:cNvSpPr txBox="true"/>
          <p:nvPr/>
        </p:nvSpPr>
        <p:spPr>
          <a:xfrm rot="0">
            <a:off x="6861965" y="3248862"/>
            <a:ext cx="8337580" cy="1180465"/>
          </a:xfrm>
          <a:prstGeom prst="rect">
            <a:avLst/>
          </a:prstGeom>
        </p:spPr>
        <p:txBody>
          <a:bodyPr anchor="t" rtlCol="false" tIns="0" lIns="0" bIns="0" rIns="0">
            <a:spAutoFit/>
          </a:bodyPr>
          <a:lstStyle/>
          <a:p>
            <a:pPr>
              <a:lnSpc>
                <a:spcPts val="4759"/>
              </a:lnSpc>
            </a:pPr>
            <a:r>
              <a:rPr lang="en-US" sz="3399">
                <a:solidFill>
                  <a:srgbClr val="000000"/>
                </a:solidFill>
                <a:latin typeface="Quicksand Bold"/>
              </a:rPr>
              <a:t>Trả về hình ảnh được tải từ tệp đường dẫn tệp đã chỉ định </a:t>
            </a:r>
          </a:p>
        </p:txBody>
      </p:sp>
      <p:sp>
        <p:nvSpPr>
          <p:cNvPr name="TextBox 8" id="8"/>
          <p:cNvSpPr txBox="true"/>
          <p:nvPr/>
        </p:nvSpPr>
        <p:spPr>
          <a:xfrm rot="0">
            <a:off x="1050488" y="4511040"/>
            <a:ext cx="5596771"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cv2.imshow(title,img)</a:t>
            </a:r>
          </a:p>
        </p:txBody>
      </p:sp>
      <p:sp>
        <p:nvSpPr>
          <p:cNvPr name="TextBox 9" id="9"/>
          <p:cNvSpPr txBox="true"/>
          <p:nvPr/>
        </p:nvSpPr>
        <p:spPr>
          <a:xfrm rot="0">
            <a:off x="6861965" y="4530090"/>
            <a:ext cx="8337580"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Title là tham số tên cửa sổ hiển thị ảnh, img là đối tượng hình ảnh đã đọc từ imread()</a:t>
            </a:r>
          </a:p>
        </p:txBody>
      </p:sp>
      <p:sp>
        <p:nvSpPr>
          <p:cNvPr name="TextBox 10" id="10"/>
          <p:cNvSpPr txBox="true"/>
          <p:nvPr/>
        </p:nvSpPr>
        <p:spPr>
          <a:xfrm rot="0">
            <a:off x="1028700" y="6772262"/>
            <a:ext cx="6796207"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cv2.imwrite(filename,img)</a:t>
            </a:r>
          </a:p>
        </p:txBody>
      </p:sp>
      <p:sp>
        <p:nvSpPr>
          <p:cNvPr name="TextBox 11" id="11"/>
          <p:cNvSpPr txBox="true"/>
          <p:nvPr/>
        </p:nvSpPr>
        <p:spPr>
          <a:xfrm rot="0">
            <a:off x="8135824" y="6789794"/>
            <a:ext cx="6775299"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Hình ảnh sau khi được xử lý sẽ ghi được lưu lại. Trả về True nếu lưu thành công.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7454" y="5711503"/>
            <a:ext cx="4681599" cy="2340800"/>
          </a:xfrm>
          <a:custGeom>
            <a:avLst/>
            <a:gdLst/>
            <a:ahLst/>
            <a:cxnLst/>
            <a:rect r="r" b="b" t="t" l="l"/>
            <a:pathLst>
              <a:path h="2340800" w="4681599">
                <a:moveTo>
                  <a:pt x="0" y="0"/>
                </a:moveTo>
                <a:lnTo>
                  <a:pt x="4681599" y="0"/>
                </a:lnTo>
                <a:lnTo>
                  <a:pt x="4681599" y="2340800"/>
                </a:lnTo>
                <a:lnTo>
                  <a:pt x="0" y="2340800"/>
                </a:lnTo>
                <a:lnTo>
                  <a:pt x="0" y="0"/>
                </a:lnTo>
                <a:close/>
              </a:path>
            </a:pathLst>
          </a:custGeom>
          <a:blipFill>
            <a:blip r:embed="rId8"/>
            <a:stretch>
              <a:fillRect l="0" t="0" r="0" b="0"/>
            </a:stretch>
          </a:blipFill>
        </p:spPr>
      </p:sp>
      <p:sp>
        <p:nvSpPr>
          <p:cNvPr name="Freeform 6" id="6"/>
          <p:cNvSpPr/>
          <p:nvPr/>
        </p:nvSpPr>
        <p:spPr>
          <a:xfrm flipH="false" flipV="false" rot="0">
            <a:off x="6521424" y="5711503"/>
            <a:ext cx="4710836" cy="2355418"/>
          </a:xfrm>
          <a:custGeom>
            <a:avLst/>
            <a:gdLst/>
            <a:ahLst/>
            <a:cxnLst/>
            <a:rect r="r" b="b" t="t" l="l"/>
            <a:pathLst>
              <a:path h="2355418" w="4710836">
                <a:moveTo>
                  <a:pt x="0" y="0"/>
                </a:moveTo>
                <a:lnTo>
                  <a:pt x="4710836" y="0"/>
                </a:lnTo>
                <a:lnTo>
                  <a:pt x="4710836" y="2355418"/>
                </a:lnTo>
                <a:lnTo>
                  <a:pt x="0" y="2355418"/>
                </a:lnTo>
                <a:lnTo>
                  <a:pt x="0" y="0"/>
                </a:lnTo>
                <a:close/>
              </a:path>
            </a:pathLst>
          </a:custGeom>
          <a:blipFill>
            <a:blip r:embed="rId9"/>
            <a:stretch>
              <a:fillRect l="0" t="0" r="0" b="0"/>
            </a:stretch>
          </a:blipFill>
        </p:spPr>
      </p:sp>
      <p:sp>
        <p:nvSpPr>
          <p:cNvPr name="Freeform 7" id="7"/>
          <p:cNvSpPr/>
          <p:nvPr/>
        </p:nvSpPr>
        <p:spPr>
          <a:xfrm flipH="false" flipV="false" rot="0">
            <a:off x="12681013" y="5711503"/>
            <a:ext cx="4822542" cy="2391667"/>
          </a:xfrm>
          <a:custGeom>
            <a:avLst/>
            <a:gdLst/>
            <a:ahLst/>
            <a:cxnLst/>
            <a:rect r="r" b="b" t="t" l="l"/>
            <a:pathLst>
              <a:path h="2391667" w="4822542">
                <a:moveTo>
                  <a:pt x="0" y="0"/>
                </a:moveTo>
                <a:lnTo>
                  <a:pt x="4822543" y="0"/>
                </a:lnTo>
                <a:lnTo>
                  <a:pt x="4822543" y="2391668"/>
                </a:lnTo>
                <a:lnTo>
                  <a:pt x="0" y="2391668"/>
                </a:lnTo>
                <a:lnTo>
                  <a:pt x="0" y="0"/>
                </a:lnTo>
                <a:close/>
              </a:path>
            </a:pathLst>
          </a:custGeom>
          <a:blipFill>
            <a:blip r:embed="rId10"/>
            <a:stretch>
              <a:fillRect l="0" t="0" r="0" b="0"/>
            </a:stretch>
          </a:blipFill>
        </p:spPr>
      </p:sp>
      <p:sp>
        <p:nvSpPr>
          <p:cNvPr name="TextBox 8" id="8"/>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9" id="9"/>
          <p:cNvSpPr txBox="true"/>
          <p:nvPr/>
        </p:nvSpPr>
        <p:spPr>
          <a:xfrm rot="0">
            <a:off x="1016207" y="2755379"/>
            <a:ext cx="513933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cv2.add(img1,img2)</a:t>
            </a:r>
          </a:p>
        </p:txBody>
      </p:sp>
      <p:sp>
        <p:nvSpPr>
          <p:cNvPr name="TextBox 10" id="10"/>
          <p:cNvSpPr txBox="true"/>
          <p:nvPr/>
        </p:nvSpPr>
        <p:spPr>
          <a:xfrm rot="0">
            <a:off x="6761389" y="2807548"/>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Cộng các pixel của 2 hình ảnh, hình ảnh phải có kích thước và độ sâu bằng nhau.</a:t>
            </a:r>
          </a:p>
        </p:txBody>
      </p:sp>
      <p:sp>
        <p:nvSpPr>
          <p:cNvPr name="TextBox 11" id="11"/>
          <p:cNvSpPr txBox="true"/>
          <p:nvPr/>
        </p:nvSpPr>
        <p:spPr>
          <a:xfrm rot="0">
            <a:off x="-432632" y="1468234"/>
            <a:ext cx="13601157"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Các phép toán số học trên hình ảnh</a:t>
            </a:r>
          </a:p>
        </p:txBody>
      </p:sp>
      <p:sp>
        <p:nvSpPr>
          <p:cNvPr name="TextBox 12" id="12"/>
          <p:cNvSpPr txBox="true"/>
          <p:nvPr/>
        </p:nvSpPr>
        <p:spPr>
          <a:xfrm rot="0">
            <a:off x="410357" y="4217249"/>
            <a:ext cx="6351032"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cv2.subtract(img1,img2)</a:t>
            </a:r>
          </a:p>
        </p:txBody>
      </p:sp>
      <p:sp>
        <p:nvSpPr>
          <p:cNvPr name="TextBox 13" id="13"/>
          <p:cNvSpPr txBox="true"/>
          <p:nvPr/>
        </p:nvSpPr>
        <p:spPr>
          <a:xfrm rot="0">
            <a:off x="7063471" y="4226138"/>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Trừ các pixel của 2 hình ảnh, hình ảnh phải có kích thước và độ sâu bằng nhau.</a:t>
            </a:r>
          </a:p>
        </p:txBody>
      </p:sp>
      <p:sp>
        <p:nvSpPr>
          <p:cNvPr name="TextBox 14" id="14"/>
          <p:cNvSpPr txBox="true"/>
          <p:nvPr/>
        </p:nvSpPr>
        <p:spPr>
          <a:xfrm rot="0">
            <a:off x="5494201" y="6413491"/>
            <a:ext cx="553403"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t>
            </a:r>
          </a:p>
        </p:txBody>
      </p:sp>
      <p:sp>
        <p:nvSpPr>
          <p:cNvPr name="TextBox 15" id="15"/>
          <p:cNvSpPr txBox="true"/>
          <p:nvPr/>
        </p:nvSpPr>
        <p:spPr>
          <a:xfrm rot="0">
            <a:off x="11651360" y="6351962"/>
            <a:ext cx="553403"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DAFxVSeJ8P0</dc:identifier>
  <dcterms:modified xsi:type="dcterms:W3CDTF">2011-08-01T06:04:30Z</dcterms:modified>
  <cp:revision>1</cp:revision>
  <dc:title>Thiết kế phần mềm dựa trên mã nguồn mở Nhóm 7</dc:title>
</cp:coreProperties>
</file>